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58" r:id="rId4"/>
    <p:sldId id="259" r:id="rId5"/>
    <p:sldId id="260" r:id="rId6"/>
    <p:sldId id="262" r:id="rId7"/>
    <p:sldId id="263" r:id="rId8"/>
    <p:sldId id="264"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70" d="100"/>
          <a:sy n="70" d="100"/>
        </p:scale>
        <p:origin x="73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D033F-63BE-47D1-A66E-6B54961669BA}" type="datetimeFigureOut">
              <a:rPr lang="en-US" smtClean="0"/>
              <a:t>4/28/2021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27A0B9-B71A-407B-90E4-59DF4B3B8697}" type="slidenum">
              <a:rPr lang="en-US" smtClean="0"/>
              <a:t>‹#›</a:t>
            </a:fld>
            <a:endParaRPr lang="en-US"/>
          </a:p>
        </p:txBody>
      </p:sp>
    </p:spTree>
    <p:extLst>
      <p:ext uri="{BB962C8B-B14F-4D97-AF65-F5344CB8AC3E}">
        <p14:creationId xmlns:p14="http://schemas.microsoft.com/office/powerpoint/2010/main" val="373785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Police and other critical players in the criminal justice system are morally and legally required to uphold high standards of ethics when dealing with suspects and hostile situations. This presentation will examine the role of ethics in the criminal justice system , how they have changed over the years, the level of training on ethics in the police force and the role of ethics in a world of technological advancement. </a:t>
            </a:r>
          </a:p>
        </p:txBody>
      </p:sp>
      <p:sp>
        <p:nvSpPr>
          <p:cNvPr id="4" name="Slide Number Placeholder 3"/>
          <p:cNvSpPr>
            <a:spLocks noGrp="1"/>
          </p:cNvSpPr>
          <p:nvPr>
            <p:ph type="sldNum" sz="quarter" idx="5"/>
          </p:nvPr>
        </p:nvSpPr>
        <p:spPr/>
        <p:txBody>
          <a:bodyPr/>
          <a:lstStyle/>
          <a:p>
            <a:fld id="{0A27A0B9-B71A-407B-90E4-59DF4B3B8697}" type="slidenum">
              <a:rPr lang="en-US" smtClean="0"/>
              <a:t>2</a:t>
            </a:fld>
            <a:endParaRPr lang="en-US"/>
          </a:p>
        </p:txBody>
      </p:sp>
    </p:spTree>
    <p:extLst>
      <p:ext uri="{BB962C8B-B14F-4D97-AF65-F5344CB8AC3E}">
        <p14:creationId xmlns:p14="http://schemas.microsoft.com/office/powerpoint/2010/main" val="1543003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Police officers operate under emotionally and physically demanding environments. Every day cops are faced with situations that require their immediate intervention. How these officers react to these situations is governed by their sense of ethical values; or its absence. In America today, there have been several reports and allegations of police brutality towards African American citizens. How police officers handle cases involving African Americans should be governed by a strong code of ethics.</a:t>
            </a:r>
          </a:p>
        </p:txBody>
      </p:sp>
      <p:sp>
        <p:nvSpPr>
          <p:cNvPr id="4" name="Slide Number Placeholder 3"/>
          <p:cNvSpPr>
            <a:spLocks noGrp="1"/>
          </p:cNvSpPr>
          <p:nvPr>
            <p:ph type="sldNum" sz="quarter" idx="5"/>
          </p:nvPr>
        </p:nvSpPr>
        <p:spPr/>
        <p:txBody>
          <a:bodyPr/>
          <a:lstStyle/>
          <a:p>
            <a:fld id="{0A27A0B9-B71A-407B-90E4-59DF4B3B8697}" type="slidenum">
              <a:rPr lang="en-US" smtClean="0"/>
              <a:t>3</a:t>
            </a:fld>
            <a:endParaRPr lang="en-US"/>
          </a:p>
        </p:txBody>
      </p:sp>
    </p:spTree>
    <p:extLst>
      <p:ext uri="{BB962C8B-B14F-4D97-AF65-F5344CB8AC3E}">
        <p14:creationId xmlns:p14="http://schemas.microsoft.com/office/powerpoint/2010/main" val="2683042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strong ethical code of conduct in the police force, the way police officers act and react to situations is ultimately influenced by their personal character traits and whatever they believe in. police officers should take greater consideration when handling terrorism suspects to ensure that they due process of justice runs its course and that justice is served fairly to each party involved.</a:t>
            </a:r>
          </a:p>
        </p:txBody>
      </p:sp>
      <p:sp>
        <p:nvSpPr>
          <p:cNvPr id="4" name="Slide Number Placeholder 3"/>
          <p:cNvSpPr>
            <a:spLocks noGrp="1"/>
          </p:cNvSpPr>
          <p:nvPr>
            <p:ph type="sldNum" sz="quarter" idx="5"/>
          </p:nvPr>
        </p:nvSpPr>
        <p:spPr/>
        <p:txBody>
          <a:bodyPr/>
          <a:lstStyle/>
          <a:p>
            <a:fld id="{0A27A0B9-B71A-407B-90E4-59DF4B3B8697}" type="slidenum">
              <a:rPr lang="en-US" smtClean="0"/>
              <a:t>4</a:t>
            </a:fld>
            <a:endParaRPr lang="en-US"/>
          </a:p>
        </p:txBody>
      </p:sp>
    </p:spTree>
    <p:extLst>
      <p:ext uri="{BB962C8B-B14F-4D97-AF65-F5344CB8AC3E}">
        <p14:creationId xmlns:p14="http://schemas.microsoft.com/office/powerpoint/2010/main" val="1772596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Ethics in the law enforcement system are constantly evolving and adapting to current trends. In recent years, there have been technological advancement in the policing sector aimed at enhancing delivery of services to the citizens and how police officers investigate crime. In todays digital age, most Americans store their information in the internet. Ethical values are critical in ensuring that the police respect citizens; right of privacy when using the advanced investigative technology.</a:t>
            </a:r>
          </a:p>
        </p:txBody>
      </p:sp>
      <p:sp>
        <p:nvSpPr>
          <p:cNvPr id="4" name="Slide Number Placeholder 3"/>
          <p:cNvSpPr>
            <a:spLocks noGrp="1"/>
          </p:cNvSpPr>
          <p:nvPr>
            <p:ph type="sldNum" sz="quarter" idx="5"/>
          </p:nvPr>
        </p:nvSpPr>
        <p:spPr/>
        <p:txBody>
          <a:bodyPr/>
          <a:lstStyle/>
          <a:p>
            <a:fld id="{0A27A0B9-B71A-407B-90E4-59DF4B3B8697}" type="slidenum">
              <a:rPr lang="en-US" smtClean="0"/>
              <a:t>5</a:t>
            </a:fld>
            <a:endParaRPr lang="en-US"/>
          </a:p>
        </p:txBody>
      </p:sp>
    </p:spTree>
    <p:extLst>
      <p:ext uri="{BB962C8B-B14F-4D97-AF65-F5344CB8AC3E}">
        <p14:creationId xmlns:p14="http://schemas.microsoft.com/office/powerpoint/2010/main" val="1529613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Police officers should be given annual ethics training to ensure that they are well informed of the current social trends and what the law dictates for police operations. Annual ethics trainings also ensure that officers are getting adequate training of character and personality development which is critical in upholding high ethical standards and codes.</a:t>
            </a:r>
          </a:p>
          <a:p>
            <a:r>
              <a:rPr lang="en-US" dirty="0"/>
              <a:t>Service delivery to the common citizens is the core mandate of the police service. Currently, the public holds a negative opinion of the police, due to the unacceptable behavior of some officers. Therefore, there Is  a need for the public’s voice to be heard when designing and implementing these annual police ethics training programs.</a:t>
            </a:r>
          </a:p>
        </p:txBody>
      </p:sp>
      <p:sp>
        <p:nvSpPr>
          <p:cNvPr id="4" name="Slide Number Placeholder 3"/>
          <p:cNvSpPr>
            <a:spLocks noGrp="1"/>
          </p:cNvSpPr>
          <p:nvPr>
            <p:ph type="sldNum" sz="quarter" idx="5"/>
          </p:nvPr>
        </p:nvSpPr>
        <p:spPr/>
        <p:txBody>
          <a:bodyPr/>
          <a:lstStyle/>
          <a:p>
            <a:fld id="{0A27A0B9-B71A-407B-90E4-59DF4B3B8697}" type="slidenum">
              <a:rPr lang="en-US" smtClean="0"/>
              <a:t>6</a:t>
            </a:fld>
            <a:endParaRPr lang="en-US"/>
          </a:p>
        </p:txBody>
      </p:sp>
    </p:spTree>
    <p:extLst>
      <p:ext uri="{BB962C8B-B14F-4D97-AF65-F5344CB8AC3E}">
        <p14:creationId xmlns:p14="http://schemas.microsoft.com/office/powerpoint/2010/main" val="1200805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codes of ethics in the criminal justice system have tremendously improved the service delivery, there exist some potentially contentious issues surrounding the practice of ethics.  The modern American is empowered by the constitution to speak up against police brutality. However some members of the public might take advantage of this to hinder police activity falsifying the officers lack of ethics. Due to the advent of social media and the negative perception of the police by the public, an officer might be subjected to unfairness</a:t>
            </a:r>
          </a:p>
        </p:txBody>
      </p:sp>
      <p:sp>
        <p:nvSpPr>
          <p:cNvPr id="4" name="Slide Number Placeholder 3"/>
          <p:cNvSpPr>
            <a:spLocks noGrp="1"/>
          </p:cNvSpPr>
          <p:nvPr>
            <p:ph type="sldNum" sz="quarter" idx="5"/>
          </p:nvPr>
        </p:nvSpPr>
        <p:spPr/>
        <p:txBody>
          <a:bodyPr/>
          <a:lstStyle/>
          <a:p>
            <a:fld id="{0A27A0B9-B71A-407B-90E4-59DF4B3B8697}" type="slidenum">
              <a:rPr lang="en-US" smtClean="0"/>
              <a:t>7</a:t>
            </a:fld>
            <a:endParaRPr lang="en-US"/>
          </a:p>
        </p:txBody>
      </p:sp>
    </p:spTree>
    <p:extLst>
      <p:ext uri="{BB962C8B-B14F-4D97-AF65-F5344CB8AC3E}">
        <p14:creationId xmlns:p14="http://schemas.microsoft.com/office/powerpoint/2010/main" val="3647556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Megara, an ancient Greek philosopher once said: “fairly examined, truly understood, no man is wholly bad nor wholly good” while the public has had a generally negative perspective of police officers, I believe that not all hope is lost. I believe cultivating a rich sense of moral and ethical obligation among police officers will go a long way into improving the level of police trust among the citizens.</a:t>
            </a:r>
          </a:p>
          <a:p>
            <a:r>
              <a:rPr lang="en-US" dirty="0"/>
              <a:t>When teaching the police officers on ethics, instructors should tell the police officers how to handle themselves in different circumstances and also why they should cultivate a culture of ethical  and moral uprightness.</a:t>
            </a:r>
          </a:p>
        </p:txBody>
      </p:sp>
      <p:sp>
        <p:nvSpPr>
          <p:cNvPr id="4" name="Slide Number Placeholder 3"/>
          <p:cNvSpPr>
            <a:spLocks noGrp="1"/>
          </p:cNvSpPr>
          <p:nvPr>
            <p:ph type="sldNum" sz="quarter" idx="5"/>
          </p:nvPr>
        </p:nvSpPr>
        <p:spPr/>
        <p:txBody>
          <a:bodyPr/>
          <a:lstStyle/>
          <a:p>
            <a:fld id="{0A27A0B9-B71A-407B-90E4-59DF4B3B8697}" type="slidenum">
              <a:rPr lang="en-US" smtClean="0"/>
              <a:t>8</a:t>
            </a:fld>
            <a:endParaRPr lang="en-US"/>
          </a:p>
        </p:txBody>
      </p:sp>
    </p:spTree>
    <p:extLst>
      <p:ext uri="{BB962C8B-B14F-4D97-AF65-F5344CB8AC3E}">
        <p14:creationId xmlns:p14="http://schemas.microsoft.com/office/powerpoint/2010/main" val="2235019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27A0B9-B71A-407B-90E4-59DF4B3B8697}" type="slidenum">
              <a:rPr lang="en-US" smtClean="0"/>
              <a:t>9</a:t>
            </a:fld>
            <a:endParaRPr lang="en-US"/>
          </a:p>
        </p:txBody>
      </p:sp>
    </p:spTree>
    <p:extLst>
      <p:ext uri="{BB962C8B-B14F-4D97-AF65-F5344CB8AC3E}">
        <p14:creationId xmlns:p14="http://schemas.microsoft.com/office/powerpoint/2010/main" val="599794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4/28/2021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A0A7B-2F33-4E26-B950-990DD09CD657}"/>
              </a:ext>
            </a:extLst>
          </p:cNvPr>
          <p:cNvSpPr>
            <a:spLocks noGrp="1"/>
          </p:cNvSpPr>
          <p:nvPr>
            <p:ph type="ctrTitle"/>
          </p:nvPr>
        </p:nvSpPr>
        <p:spPr/>
        <p:txBody>
          <a:bodyPr/>
          <a:lstStyle/>
          <a:p>
            <a:r>
              <a:rPr lang="en-US" dirty="0"/>
              <a:t>Ethics in the criminal justice system</a:t>
            </a:r>
          </a:p>
        </p:txBody>
      </p:sp>
      <p:sp>
        <p:nvSpPr>
          <p:cNvPr id="3" name="Subtitle 2">
            <a:extLst>
              <a:ext uri="{FF2B5EF4-FFF2-40B4-BE49-F238E27FC236}">
                <a16:creationId xmlns:a16="http://schemas.microsoft.com/office/drawing/2014/main" id="{F461CF65-6B65-42E9-BF94-EEE988572B62}"/>
              </a:ext>
            </a:extLst>
          </p:cNvPr>
          <p:cNvSpPr>
            <a:spLocks noGrp="1"/>
          </p:cNvSpPr>
          <p:nvPr>
            <p:ph type="subTitle" idx="1"/>
          </p:nvPr>
        </p:nvSpPr>
        <p:spPr/>
        <p:txBody>
          <a:bodyPr/>
          <a:lstStyle/>
          <a:p>
            <a:r>
              <a:rPr lang="en-US" dirty="0"/>
              <a:t>Presented by:</a:t>
            </a:r>
          </a:p>
          <a:p>
            <a:r>
              <a:rPr lang="en-US" dirty="0"/>
              <a:t>(student’s name)</a:t>
            </a:r>
          </a:p>
        </p:txBody>
      </p:sp>
    </p:spTree>
    <p:extLst>
      <p:ext uri="{BB962C8B-B14F-4D97-AF65-F5344CB8AC3E}">
        <p14:creationId xmlns:p14="http://schemas.microsoft.com/office/powerpoint/2010/main" val="1762358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121534" y="114115"/>
            <a:ext cx="8534400" cy="1507067"/>
          </a:xfrm>
        </p:spPr>
        <p:txBody>
          <a:bodyPr/>
          <a:lstStyle/>
          <a:p>
            <a:r>
              <a:rPr lang="en-US" dirty="0"/>
              <a:t>introduction</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lstStyle/>
          <a:p>
            <a:r>
              <a:rPr lang="en-US" dirty="0">
                <a:solidFill>
                  <a:schemeClr val="bg1">
                    <a:lumMod val="95000"/>
                    <a:lumOff val="5000"/>
                  </a:schemeClr>
                </a:solidFill>
              </a:rPr>
              <a:t>Criminal justice ethics are basically a system of moral and socially acceptable values that are adopted by various players in the criminal justice to govern what is right and wrong within the system.</a:t>
            </a:r>
          </a:p>
          <a:p>
            <a:r>
              <a:rPr lang="en-US" dirty="0">
                <a:solidFill>
                  <a:schemeClr val="bg1">
                    <a:lumMod val="95000"/>
                    <a:lumOff val="5000"/>
                  </a:schemeClr>
                </a:solidFill>
              </a:rPr>
              <a:t>Ethics are a strong code of conduct that dictates the operations in the criminal justice; this code of conduct is influenced by what is deemed as just by society.</a:t>
            </a:r>
          </a:p>
          <a:p>
            <a:r>
              <a:rPr lang="en-US" dirty="0">
                <a:solidFill>
                  <a:schemeClr val="bg1">
                    <a:lumMod val="95000"/>
                    <a:lumOff val="5000"/>
                  </a:schemeClr>
                </a:solidFill>
              </a:rPr>
              <a:t>Ethics are dynamic, and they change constantly to reflect the reality of situations and cases; for instance, a police officer’s perception of what is right and wrong might be contrary to what the law dictates.</a:t>
            </a:r>
          </a:p>
          <a:p>
            <a:r>
              <a:rPr lang="en-US" dirty="0">
                <a:solidFill>
                  <a:schemeClr val="bg1">
                    <a:lumMod val="95000"/>
                    <a:lumOff val="5000"/>
                  </a:schemeClr>
                </a:solidFill>
              </a:rPr>
              <a:t>Ethics dictate how officers of the law respond to situations, how they handle suspects and how these officers conduct themselves during their day to day activities</a:t>
            </a:r>
          </a:p>
        </p:txBody>
      </p:sp>
    </p:spTree>
    <p:extLst>
      <p:ext uri="{BB962C8B-B14F-4D97-AF65-F5344CB8AC3E}">
        <p14:creationId xmlns:p14="http://schemas.microsoft.com/office/powerpoint/2010/main" val="901710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121534" y="114115"/>
            <a:ext cx="10439262" cy="1507067"/>
          </a:xfrm>
        </p:spPr>
        <p:txBody>
          <a:bodyPr/>
          <a:lstStyle/>
          <a:p>
            <a:r>
              <a:rPr lang="en-US" dirty="0"/>
              <a:t>Role of ethics in law enforcement</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lstStyle/>
          <a:p>
            <a:r>
              <a:rPr lang="en-US" dirty="0">
                <a:solidFill>
                  <a:schemeClr val="bg1">
                    <a:lumMod val="95000"/>
                    <a:lumOff val="5000"/>
                  </a:schemeClr>
                </a:solidFill>
              </a:rPr>
              <a:t>Ethics are a fundamental attribute which ensures that police officers act in the right way when dealing with the citizens. </a:t>
            </a:r>
          </a:p>
          <a:p>
            <a:r>
              <a:rPr lang="en-US" dirty="0">
                <a:solidFill>
                  <a:schemeClr val="bg1">
                    <a:lumMod val="95000"/>
                    <a:lumOff val="5000"/>
                  </a:schemeClr>
                </a:solidFill>
              </a:rPr>
              <a:t>Strong ethics dictate how police react in life and death situations, how they diffuse hostile situations and how they handle different types of suspects.</a:t>
            </a:r>
          </a:p>
          <a:p>
            <a:r>
              <a:rPr lang="en-US" dirty="0">
                <a:solidFill>
                  <a:schemeClr val="bg1">
                    <a:lumMod val="95000"/>
                    <a:lumOff val="5000"/>
                  </a:schemeClr>
                </a:solidFill>
              </a:rPr>
              <a:t>Ethics also govern how law enforcement officers conduct investigations and how they collect information and witness statements.</a:t>
            </a:r>
          </a:p>
          <a:p>
            <a:r>
              <a:rPr lang="en-US" dirty="0">
                <a:solidFill>
                  <a:schemeClr val="bg1">
                    <a:lumMod val="95000"/>
                    <a:lumOff val="5000"/>
                  </a:schemeClr>
                </a:solidFill>
              </a:rPr>
              <a:t>A practical example of police ethics can be seen in the </a:t>
            </a:r>
            <a:r>
              <a:rPr lang="en-US" i="1" dirty="0">
                <a:solidFill>
                  <a:schemeClr val="bg1">
                    <a:lumMod val="95000"/>
                    <a:lumOff val="5000"/>
                  </a:schemeClr>
                </a:solidFill>
              </a:rPr>
              <a:t>Miranda rights. </a:t>
            </a:r>
            <a:r>
              <a:rPr lang="en-US" dirty="0">
                <a:solidFill>
                  <a:schemeClr val="bg1">
                    <a:lumMod val="95000"/>
                    <a:lumOff val="5000"/>
                  </a:schemeClr>
                </a:solidFill>
              </a:rPr>
              <a:t>The </a:t>
            </a:r>
            <a:r>
              <a:rPr lang="en-US" i="1" dirty="0">
                <a:solidFill>
                  <a:schemeClr val="bg1">
                    <a:lumMod val="95000"/>
                    <a:lumOff val="5000"/>
                  </a:schemeClr>
                </a:solidFill>
              </a:rPr>
              <a:t>Miranda rights</a:t>
            </a:r>
            <a:r>
              <a:rPr lang="en-US" dirty="0">
                <a:solidFill>
                  <a:schemeClr val="bg1">
                    <a:lumMod val="95000"/>
                    <a:lumOff val="5000"/>
                  </a:schemeClr>
                </a:solidFill>
              </a:rPr>
              <a:t> dictate that an arresting officer should explicitly read the arrested suspect their rights while in custody. An officer with weak ethical value standards might overlook these rights due to possible preformed bias towards the suspect.</a:t>
            </a:r>
          </a:p>
        </p:txBody>
      </p:sp>
    </p:spTree>
    <p:extLst>
      <p:ext uri="{BB962C8B-B14F-4D97-AF65-F5344CB8AC3E}">
        <p14:creationId xmlns:p14="http://schemas.microsoft.com/office/powerpoint/2010/main" val="122320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121534" y="114115"/>
            <a:ext cx="10439262" cy="1507067"/>
          </a:xfrm>
        </p:spPr>
        <p:txBody>
          <a:bodyPr/>
          <a:lstStyle/>
          <a:p>
            <a:r>
              <a:rPr lang="en-US" dirty="0"/>
              <a:t>Role of ethics in investigation and compaction of terrorism</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lstStyle/>
          <a:p>
            <a:r>
              <a:rPr lang="en-US" dirty="0">
                <a:solidFill>
                  <a:schemeClr val="bg1">
                    <a:lumMod val="95000"/>
                    <a:lumOff val="5000"/>
                  </a:schemeClr>
                </a:solidFill>
              </a:rPr>
              <a:t>International and domestic cases of terrorism elicit strong emotional reactions among police officers.</a:t>
            </a:r>
          </a:p>
          <a:p>
            <a:r>
              <a:rPr lang="en-US" dirty="0">
                <a:solidFill>
                  <a:schemeClr val="bg1">
                    <a:lumMod val="95000"/>
                    <a:lumOff val="5000"/>
                  </a:schemeClr>
                </a:solidFill>
              </a:rPr>
              <a:t>Police officers might act in a rushed manner, without considering the strong code of ethics that govern their operations. </a:t>
            </a:r>
          </a:p>
          <a:p>
            <a:r>
              <a:rPr lang="en-US" dirty="0">
                <a:solidFill>
                  <a:schemeClr val="bg1">
                    <a:lumMod val="95000"/>
                    <a:lumOff val="5000"/>
                  </a:schemeClr>
                </a:solidFill>
              </a:rPr>
              <a:t>Incidences which involve suspects who fit a certain police formed bias for terrorists, e.g. Middle east citizens might lead to use of excessive force by the police. </a:t>
            </a:r>
          </a:p>
          <a:p>
            <a:r>
              <a:rPr lang="en-US" dirty="0">
                <a:solidFill>
                  <a:schemeClr val="bg1">
                    <a:lumMod val="95000"/>
                    <a:lumOff val="5000"/>
                  </a:schemeClr>
                </a:solidFill>
              </a:rPr>
              <a:t>Also, police officers have to adopt a strong moral and ethical code when investigating terrorism. Police officers need to respect the paramount necessity of the right to privacy for every American  citizen.</a:t>
            </a:r>
          </a:p>
        </p:txBody>
      </p:sp>
    </p:spTree>
    <p:extLst>
      <p:ext uri="{BB962C8B-B14F-4D97-AF65-F5344CB8AC3E}">
        <p14:creationId xmlns:p14="http://schemas.microsoft.com/office/powerpoint/2010/main" val="106772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121534" y="114115"/>
            <a:ext cx="10439262" cy="1507067"/>
          </a:xfrm>
        </p:spPr>
        <p:txBody>
          <a:bodyPr/>
          <a:lstStyle/>
          <a:p>
            <a:r>
              <a:rPr lang="en-US" dirty="0"/>
              <a:t>Role of ethics in criminal justice system technology</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lstStyle/>
          <a:p>
            <a:r>
              <a:rPr lang="en-US" dirty="0">
                <a:solidFill>
                  <a:schemeClr val="bg1">
                    <a:lumMod val="95000"/>
                    <a:lumOff val="5000"/>
                  </a:schemeClr>
                </a:solidFill>
              </a:rPr>
              <a:t>Today, technological advancement have made the work policing easier and more effective.  Technology has changed how the police access data and information about suspects and citizens. </a:t>
            </a:r>
          </a:p>
          <a:p>
            <a:r>
              <a:rPr lang="en-US" dirty="0">
                <a:solidFill>
                  <a:schemeClr val="bg1">
                    <a:lumMod val="95000"/>
                    <a:lumOff val="5000"/>
                  </a:schemeClr>
                </a:solidFill>
              </a:rPr>
              <a:t>Legal experts and policy makers should be involved in every stage of developing police technology to ensure that police ethics are impeded on every stage of implementation of the technology.</a:t>
            </a:r>
          </a:p>
          <a:p>
            <a:r>
              <a:rPr lang="en-US" dirty="0">
                <a:solidFill>
                  <a:schemeClr val="bg1">
                    <a:lumMod val="95000"/>
                    <a:lumOff val="5000"/>
                  </a:schemeClr>
                </a:solidFill>
              </a:rPr>
              <a:t>Critical matters such as privacy of suspects’ and citizens information contained in the new technology should be carefully considered by stakeholders to ensure that police officers uphold strong codes of ethics.</a:t>
            </a:r>
          </a:p>
          <a:p>
            <a:r>
              <a:rPr lang="en-US" dirty="0" err="1">
                <a:solidFill>
                  <a:schemeClr val="bg1">
                    <a:lumMod val="95000"/>
                    <a:lumOff val="5000"/>
                  </a:schemeClr>
                </a:solidFill>
              </a:rPr>
              <a:t>Gotterbarn</a:t>
            </a:r>
            <a:r>
              <a:rPr lang="en-US" dirty="0">
                <a:solidFill>
                  <a:schemeClr val="bg1">
                    <a:lumMod val="95000"/>
                    <a:lumOff val="5000"/>
                  </a:schemeClr>
                </a:solidFill>
              </a:rPr>
              <a:t> and several researchers provide a real life example of application of strong ethics id designing new technology for police investigations. (</a:t>
            </a:r>
            <a:r>
              <a:rPr lang="en-US" dirty="0" err="1">
                <a:solidFill>
                  <a:schemeClr val="bg1">
                    <a:lumMod val="95000"/>
                    <a:lumOff val="5000"/>
                  </a:schemeClr>
                </a:solidFill>
              </a:rPr>
              <a:t>Gotterbarn</a:t>
            </a:r>
            <a:r>
              <a:rPr lang="en-US" dirty="0">
                <a:solidFill>
                  <a:schemeClr val="bg1">
                    <a:lumMod val="95000"/>
                    <a:lumOff val="5000"/>
                  </a:schemeClr>
                </a:solidFill>
              </a:rPr>
              <a:t> et. al. 2018)</a:t>
            </a:r>
          </a:p>
        </p:txBody>
      </p:sp>
    </p:spTree>
    <p:extLst>
      <p:ext uri="{BB962C8B-B14F-4D97-AF65-F5344CB8AC3E}">
        <p14:creationId xmlns:p14="http://schemas.microsoft.com/office/powerpoint/2010/main" val="2331068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52400" y="114115"/>
            <a:ext cx="11408396" cy="1507067"/>
          </a:xfrm>
        </p:spPr>
        <p:txBody>
          <a:bodyPr>
            <a:normAutofit fontScale="90000"/>
          </a:bodyPr>
          <a:lstStyle/>
          <a:p>
            <a:r>
              <a:rPr lang="en-US" dirty="0"/>
              <a:t>Frequency of ethics training in law enforcement agencies and the need for public involvement</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5122703"/>
          </a:xfrm>
        </p:spPr>
        <p:txBody>
          <a:bodyPr>
            <a:normAutofit fontScale="92500" lnSpcReduction="10000"/>
          </a:bodyPr>
          <a:lstStyle/>
          <a:p>
            <a:r>
              <a:rPr lang="en-US" dirty="0">
                <a:solidFill>
                  <a:schemeClr val="bg1">
                    <a:lumMod val="95000"/>
                    <a:lumOff val="5000"/>
                  </a:schemeClr>
                </a:solidFill>
              </a:rPr>
              <a:t>Today, we live in a fast changing society; with the society’s dynamics changing daily.</a:t>
            </a:r>
          </a:p>
          <a:p>
            <a:r>
              <a:rPr lang="en-US" dirty="0">
                <a:solidFill>
                  <a:schemeClr val="bg1">
                    <a:lumMod val="95000"/>
                    <a:lumOff val="5000"/>
                  </a:schemeClr>
                </a:solidFill>
              </a:rPr>
              <a:t>The constants change of the society’s constructs means that there are new ethical dilemmas concerning police officers every day. </a:t>
            </a:r>
          </a:p>
          <a:p>
            <a:r>
              <a:rPr lang="en-US" dirty="0">
                <a:solidFill>
                  <a:schemeClr val="bg1">
                    <a:lumMod val="95000"/>
                    <a:lumOff val="5000"/>
                  </a:schemeClr>
                </a:solidFill>
              </a:rPr>
              <a:t>Therefore, there is a need for periodic training of police officers to deal with the constantly evolving society in an ethical way.</a:t>
            </a:r>
          </a:p>
          <a:p>
            <a:r>
              <a:rPr lang="en-US" dirty="0">
                <a:solidFill>
                  <a:schemeClr val="bg1">
                    <a:lumMod val="95000"/>
                    <a:lumOff val="5000"/>
                  </a:schemeClr>
                </a:solidFill>
              </a:rPr>
              <a:t>In California, every police officer must complete at least 664 training hours after they graduate the police academy. Part of these hours involve training on police ethics and code of conduct. Also police officers must complete a minimum of 24 hours training on ethics every two years.</a:t>
            </a:r>
          </a:p>
          <a:p>
            <a:r>
              <a:rPr lang="en-US" dirty="0">
                <a:solidFill>
                  <a:schemeClr val="bg1">
                    <a:lumMod val="95000"/>
                    <a:lumOff val="5000"/>
                  </a:schemeClr>
                </a:solidFill>
              </a:rPr>
              <a:t>Ethical training ensures that police officers develop a sense of personal responsibility to treat every person with dignity, despite their social and economic status. (Reamer. 2017)</a:t>
            </a:r>
          </a:p>
          <a:p>
            <a:r>
              <a:rPr lang="en-US" dirty="0">
                <a:solidFill>
                  <a:schemeClr val="bg1">
                    <a:lumMod val="95000"/>
                    <a:lumOff val="5000"/>
                  </a:schemeClr>
                </a:solidFill>
              </a:rPr>
              <a:t>Police officers should undergo mandatory annual ethical training either in their local stations or a state-organized seminar.</a:t>
            </a:r>
          </a:p>
          <a:p>
            <a:r>
              <a:rPr lang="en-US" dirty="0">
                <a:solidFill>
                  <a:schemeClr val="bg1">
                    <a:lumMod val="95000"/>
                    <a:lumOff val="5000"/>
                  </a:schemeClr>
                </a:solidFill>
              </a:rPr>
              <a:t>The general public should also be a stakeholder in the annual training of the officers of the law. Public involvement will ensure that the common citizens’ police ethics concerns are addressed by the relevant authority. </a:t>
            </a:r>
          </a:p>
        </p:txBody>
      </p:sp>
    </p:spTree>
    <p:extLst>
      <p:ext uri="{BB962C8B-B14F-4D97-AF65-F5344CB8AC3E}">
        <p14:creationId xmlns:p14="http://schemas.microsoft.com/office/powerpoint/2010/main" val="966435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52400" y="114115"/>
            <a:ext cx="11408396" cy="1507067"/>
          </a:xfrm>
        </p:spPr>
        <p:txBody>
          <a:bodyPr>
            <a:normAutofit/>
          </a:bodyPr>
          <a:lstStyle/>
          <a:p>
            <a:r>
              <a:rPr lang="en-US" dirty="0"/>
              <a:t>The future and challenges of ethics in the criminal justice system</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normAutofit/>
          </a:bodyPr>
          <a:lstStyle/>
          <a:p>
            <a:r>
              <a:rPr lang="en-US" dirty="0">
                <a:solidFill>
                  <a:schemeClr val="bg1">
                    <a:lumMod val="95000"/>
                    <a:lumOff val="5000"/>
                  </a:schemeClr>
                </a:solidFill>
              </a:rPr>
              <a:t>The modern American is now more aware of their rights than ever before. People know their constitutionally guaranteed rights and freedoms.</a:t>
            </a:r>
          </a:p>
          <a:p>
            <a:r>
              <a:rPr lang="en-US" dirty="0">
                <a:solidFill>
                  <a:schemeClr val="bg1">
                    <a:lumMod val="95000"/>
                    <a:lumOff val="5000"/>
                  </a:schemeClr>
                </a:solidFill>
              </a:rPr>
              <a:t>The advent of social media has also kept the police on their toes, with cases of unethical conduct being shared all over.  </a:t>
            </a:r>
          </a:p>
          <a:p>
            <a:r>
              <a:rPr lang="en-US" dirty="0">
                <a:solidFill>
                  <a:schemeClr val="bg1">
                    <a:lumMod val="95000"/>
                    <a:lumOff val="5000"/>
                  </a:schemeClr>
                </a:solidFill>
              </a:rPr>
              <a:t>Social media backlash and possible law suits might make police officers not to execute their duties well for fear of being labelled cruel and lacking ethical skills</a:t>
            </a:r>
          </a:p>
          <a:p>
            <a:r>
              <a:rPr lang="en-US" dirty="0">
                <a:solidFill>
                  <a:schemeClr val="bg1">
                    <a:lumMod val="95000"/>
                    <a:lumOff val="5000"/>
                  </a:schemeClr>
                </a:solidFill>
              </a:rPr>
              <a:t>The ever changing society, for instance the disappearing gender constructs might make police officers break ethical conducts they weren’t familiar with.</a:t>
            </a:r>
          </a:p>
          <a:p>
            <a:endParaRPr lang="en-US" dirty="0">
              <a:solidFill>
                <a:schemeClr val="bg1">
                  <a:lumMod val="95000"/>
                  <a:lumOff val="5000"/>
                </a:schemeClr>
              </a:solidFill>
            </a:endParaRPr>
          </a:p>
        </p:txBody>
      </p:sp>
    </p:spTree>
    <p:extLst>
      <p:ext uri="{BB962C8B-B14F-4D97-AF65-F5344CB8AC3E}">
        <p14:creationId xmlns:p14="http://schemas.microsoft.com/office/powerpoint/2010/main" val="3805090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52400" y="114115"/>
            <a:ext cx="11408396" cy="1507067"/>
          </a:xfrm>
        </p:spPr>
        <p:txBody>
          <a:bodyPr>
            <a:normAutofit/>
          </a:bodyPr>
          <a:lstStyle/>
          <a:p>
            <a:r>
              <a:rPr lang="en-US" dirty="0"/>
              <a:t>conclusion</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normAutofit lnSpcReduction="10000"/>
          </a:bodyPr>
          <a:lstStyle/>
          <a:p>
            <a:r>
              <a:rPr lang="en-US" dirty="0">
                <a:solidFill>
                  <a:schemeClr val="bg1">
                    <a:lumMod val="95000"/>
                    <a:lumOff val="5000"/>
                  </a:schemeClr>
                </a:solidFill>
              </a:rPr>
              <a:t>Police officers and other officers in the criminal justice system have a delicate of balancing the execution of their jobs and fostering public trust.  </a:t>
            </a:r>
          </a:p>
          <a:p>
            <a:r>
              <a:rPr lang="en-US" dirty="0">
                <a:solidFill>
                  <a:schemeClr val="bg1">
                    <a:lumMod val="95000"/>
                    <a:lumOff val="5000"/>
                  </a:schemeClr>
                </a:solidFill>
              </a:rPr>
              <a:t>Since police officers primarily serve the members of public, they must safeguard the public trust to effectively execute their jobs. </a:t>
            </a:r>
          </a:p>
          <a:p>
            <a:r>
              <a:rPr lang="en-US" dirty="0">
                <a:solidFill>
                  <a:schemeClr val="bg1">
                    <a:lumMod val="95000"/>
                    <a:lumOff val="5000"/>
                  </a:schemeClr>
                </a:solidFill>
              </a:rPr>
              <a:t>Police training agencies should carefully examine their training programs to ensure that they are churning out officers with a sense of empathy and a high moral and ethical compass. </a:t>
            </a:r>
          </a:p>
          <a:p>
            <a:r>
              <a:rPr lang="en-US" dirty="0">
                <a:solidFill>
                  <a:schemeClr val="bg1">
                    <a:lumMod val="95000"/>
                    <a:lumOff val="5000"/>
                  </a:schemeClr>
                </a:solidFill>
              </a:rPr>
              <a:t>Police officers should be continuously trained and retrained by the relevant organizations to ensure they are well equipped to deal with the ever changing society and its ethical demands.</a:t>
            </a:r>
          </a:p>
          <a:p>
            <a:r>
              <a:rPr lang="en-US" dirty="0">
                <a:solidFill>
                  <a:schemeClr val="bg1">
                    <a:lumMod val="95000"/>
                    <a:lumOff val="5000"/>
                  </a:schemeClr>
                </a:solidFill>
              </a:rPr>
              <a:t>The public should also be more responsible in holding the police to account. Citizens should also uphold ethics to create a conducive environment for the police to serve them effectively.</a:t>
            </a:r>
          </a:p>
        </p:txBody>
      </p:sp>
    </p:spTree>
    <p:extLst>
      <p:ext uri="{BB962C8B-B14F-4D97-AF65-F5344CB8AC3E}">
        <p14:creationId xmlns:p14="http://schemas.microsoft.com/office/powerpoint/2010/main" val="3387719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54B9-2AFE-40F1-B6DD-EAC78FA0AAE8}"/>
              </a:ext>
            </a:extLst>
          </p:cNvPr>
          <p:cNvSpPr>
            <a:spLocks noGrp="1"/>
          </p:cNvSpPr>
          <p:nvPr>
            <p:ph type="title"/>
          </p:nvPr>
        </p:nvSpPr>
        <p:spPr>
          <a:xfrm>
            <a:off x="1121534" y="114115"/>
            <a:ext cx="10439262" cy="1507067"/>
          </a:xfrm>
        </p:spPr>
        <p:txBody>
          <a:bodyPr/>
          <a:lstStyle/>
          <a:p>
            <a:r>
              <a:rPr lang="en-US" dirty="0"/>
              <a:t>references</a:t>
            </a:r>
          </a:p>
        </p:txBody>
      </p:sp>
      <p:sp>
        <p:nvSpPr>
          <p:cNvPr id="3" name="Content Placeholder 2">
            <a:extLst>
              <a:ext uri="{FF2B5EF4-FFF2-40B4-BE49-F238E27FC236}">
                <a16:creationId xmlns:a16="http://schemas.microsoft.com/office/drawing/2014/main" id="{6640DE14-89C3-4D68-AA65-81B6570D4A70}"/>
              </a:ext>
            </a:extLst>
          </p:cNvPr>
          <p:cNvSpPr>
            <a:spLocks noGrp="1"/>
          </p:cNvSpPr>
          <p:nvPr>
            <p:ph idx="1"/>
          </p:nvPr>
        </p:nvSpPr>
        <p:spPr>
          <a:xfrm>
            <a:off x="631204" y="1621182"/>
            <a:ext cx="11408396" cy="4278875"/>
          </a:xfrm>
        </p:spPr>
        <p:txBody>
          <a:bodyPr/>
          <a:lstStyle/>
          <a:p>
            <a:r>
              <a:rPr lang="en-US" dirty="0"/>
              <a:t>Fitch, B. D. (2011). Rethinking ethics in law enforcement. </a:t>
            </a:r>
            <a:r>
              <a:rPr lang="en-US" i="1" dirty="0"/>
              <a:t>FBI L. Enforcement Bull.</a:t>
            </a:r>
            <a:r>
              <a:rPr lang="en-US" dirty="0"/>
              <a:t>, </a:t>
            </a:r>
            <a:r>
              <a:rPr lang="en-US" i="1" dirty="0"/>
              <a:t>80</a:t>
            </a:r>
            <a:r>
              <a:rPr lang="en-US" dirty="0"/>
              <a:t>, 18</a:t>
            </a:r>
          </a:p>
          <a:p>
            <a:r>
              <a:rPr lang="en-US" dirty="0" err="1"/>
              <a:t>Duquenoy</a:t>
            </a:r>
            <a:r>
              <a:rPr lang="en-US" dirty="0"/>
              <a:t>, P., </a:t>
            </a:r>
            <a:r>
              <a:rPr lang="en-US" dirty="0" err="1"/>
              <a:t>Gotterbarn</a:t>
            </a:r>
            <a:r>
              <a:rPr lang="en-US" dirty="0"/>
              <a:t>, D., </a:t>
            </a:r>
            <a:r>
              <a:rPr lang="en-US" dirty="0" err="1"/>
              <a:t>Kimppa</a:t>
            </a:r>
            <a:r>
              <a:rPr lang="en-US" dirty="0"/>
              <a:t>, K. K., </a:t>
            </a:r>
            <a:r>
              <a:rPr lang="en-US" dirty="0" err="1"/>
              <a:t>Patrignani</a:t>
            </a:r>
            <a:r>
              <a:rPr lang="en-US" dirty="0"/>
              <a:t>, N., &amp; Wong, B. W. (2018). Addressing Ethical Challenges of Creating New Technology for Criminal Investigation: The VALCRI Project. In </a:t>
            </a:r>
            <a:r>
              <a:rPr lang="en-US" i="1" dirty="0"/>
              <a:t>Societal Implications of Community-Oriented Policing and Technology</a:t>
            </a:r>
            <a:r>
              <a:rPr lang="en-US" dirty="0"/>
              <a:t> (pp. 31-38). Springer, Cham.</a:t>
            </a:r>
          </a:p>
          <a:p>
            <a:r>
              <a:rPr lang="en-US" dirty="0"/>
              <a:t>Reamer, F. G. (2017). Teaching Ethics in the Training Academy: A State-of-the-Art Approach.</a:t>
            </a:r>
            <a:endParaRPr lang="en-US" dirty="0">
              <a:solidFill>
                <a:schemeClr val="bg1">
                  <a:lumMod val="95000"/>
                  <a:lumOff val="5000"/>
                </a:schemeClr>
              </a:solidFill>
            </a:endParaRPr>
          </a:p>
        </p:txBody>
      </p:sp>
    </p:spTree>
    <p:extLst>
      <p:ext uri="{BB962C8B-B14F-4D97-AF65-F5344CB8AC3E}">
        <p14:creationId xmlns:p14="http://schemas.microsoft.com/office/powerpoint/2010/main" val="383960942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271</TotalTime>
  <Words>1614</Words>
  <Application>Microsoft Office PowerPoint</Application>
  <PresentationFormat>Widescreen</PresentationFormat>
  <Paragraphs>63</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Century Gothic</vt:lpstr>
      <vt:lpstr>Wingdings 3</vt:lpstr>
      <vt:lpstr>Slice</vt:lpstr>
      <vt:lpstr>Ethics in the criminal justice system</vt:lpstr>
      <vt:lpstr>introduction</vt:lpstr>
      <vt:lpstr>Role of ethics in law enforcement</vt:lpstr>
      <vt:lpstr>Role of ethics in investigation and compaction of terrorism</vt:lpstr>
      <vt:lpstr>Role of ethics in criminal justice system technology</vt:lpstr>
      <vt:lpstr>Frequency of ethics training in law enforcement agencies and the need for public involvement</vt:lpstr>
      <vt:lpstr>The future and challenges of ethics in the criminal justice system</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in the criminal justice system</dc:title>
  <dc:creator>JOSEPH MUTEMBEI</dc:creator>
  <cp:lastModifiedBy>JOSEPH MUTEMBEI</cp:lastModifiedBy>
  <cp:revision>23</cp:revision>
  <dcterms:created xsi:type="dcterms:W3CDTF">2021-04-28T17:18:48Z</dcterms:created>
  <dcterms:modified xsi:type="dcterms:W3CDTF">2021-04-28T21:50:11Z</dcterms:modified>
</cp:coreProperties>
</file>